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93" r:id="rId3"/>
    <p:sldId id="475" r:id="rId4"/>
    <p:sldId id="405" r:id="rId5"/>
    <p:sldId id="462" r:id="rId6"/>
    <p:sldId id="391" r:id="rId7"/>
    <p:sldId id="464" r:id="rId8"/>
    <p:sldId id="473" r:id="rId9"/>
    <p:sldId id="474" r:id="rId10"/>
    <p:sldId id="410" r:id="rId11"/>
    <p:sldId id="433" r:id="rId12"/>
    <p:sldId id="476" r:id="rId13"/>
    <p:sldId id="477" r:id="rId14"/>
    <p:sldId id="478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329"/>
    <a:srgbClr val="F6F500"/>
    <a:srgbClr val="FFC000"/>
    <a:srgbClr val="262626"/>
    <a:srgbClr val="050608"/>
    <a:srgbClr val="FFB3FF"/>
    <a:srgbClr val="FF5056"/>
    <a:srgbClr val="9259A3"/>
    <a:srgbClr val="05B050"/>
    <a:srgbClr val="00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01"/>
  </p:normalViewPr>
  <p:slideViewPr>
    <p:cSldViewPr snapToGrid="0">
      <p:cViewPr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918D-B7DF-1F4D-FE0C-2B47063C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FCD38-291D-9AD5-3169-33A5388B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4E6D-2748-85C6-9D04-8D42F0A3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42C9-E205-FD47-2BB4-9FD36BE4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6005-2B7A-D623-7320-1813176B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12298-251C-A5E8-2D48-E31718985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14815-DB55-232F-45AF-1AAF0E9FD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65017-EE8B-EC01-0CE4-4008A7234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2763-7B37-E410-94D6-CC8F236F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862C0-92AE-1B17-C0B5-A4217AC68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B8A78-812E-D651-7B66-B6CEEF25D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1BBB-6DD4-C707-A052-96E893528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9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DACC-DFEC-540B-4FF1-9091AB38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FE038-08F5-C65D-3D80-E45F1A74C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F4E4B-6025-37E0-BF72-5A3A6CEED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93774-C56A-7C5A-E8D1-AF5474309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1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A294B-EAB1-AF6D-D9DC-4E247110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E80F9-DDC9-7DDD-F2F2-FE05B6C75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2F22A-A2F1-9009-8D92-2CCB4B980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F751B-B30B-632D-E191-06B3BEFB3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1C30-AB25-799C-E836-8316BB8A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158AFA-65F4-3D95-647D-088FC126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B1406-5F33-EB23-7BD2-45E8D5F25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FA7CE-4769-1E5E-97F2-D23A48832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63EC-1A79-D6E0-C7B8-0527F75E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D9B3-0EBC-B76A-DFAE-F662C4E8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3C9F67-1D4E-F7E1-22A4-B6148ED1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D6241-C210-FDF2-7C75-DA8081D6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BC05-F02C-5799-DBC6-1115FD74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3E3C-799F-049A-2FF9-A5F5D564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5FC3B3-E92F-87F6-5035-8585FB56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D50A-CB7F-B0E1-62C6-4D6616AA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AB8F0-76E3-742C-1696-F8630119F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64" y="1236229"/>
            <a:ext cx="8287987" cy="2338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31D06E-5717-C0E7-ED6C-A36FA1E44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3934032"/>
            <a:ext cx="51562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0B2FB-088E-BE7A-3B85-0220B4E2CE0D}"/>
              </a:ext>
            </a:extLst>
          </p:cNvPr>
          <p:cNvSpPr txBox="1"/>
          <p:nvPr/>
        </p:nvSpPr>
        <p:spPr>
          <a:xfrm>
            <a:off x="838200" y="5378939"/>
            <a:ext cx="3075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Error with the dot in third line…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B434C-9204-E727-CF33-8C60965E0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608" y="3944939"/>
            <a:ext cx="4431983" cy="1314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D02A9-CBE3-9C27-486F-CBF09083A01F}"/>
              </a:ext>
            </a:extLst>
          </p:cNvPr>
          <p:cNvSpPr txBox="1"/>
          <p:nvPr/>
        </p:nvSpPr>
        <p:spPr>
          <a:xfrm>
            <a:off x="6304280" y="5378939"/>
            <a:ext cx="4932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We don’t have the transitivity relation as expected…</a:t>
            </a:r>
          </a:p>
        </p:txBody>
      </p:sp>
    </p:spTree>
    <p:extLst>
      <p:ext uri="{BB962C8B-B14F-4D97-AF65-F5344CB8AC3E}">
        <p14:creationId xmlns:p14="http://schemas.microsoft.com/office/powerpoint/2010/main" val="193971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F6E4-0E8E-64FF-44DF-4CBA7289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2EF5-3BC6-8035-BD24-2E47E31F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0A24CAA-BA94-B11A-2E52-0797902C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77D79-2FFF-62CA-C44B-0B93AAE1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4A18E-BC8C-598E-D7BD-E7B1E41D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15596"/>
            <a:ext cx="8354903" cy="1701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B7E05-0BDD-86FC-05B8-0F80B1B8B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50" y="3653010"/>
            <a:ext cx="9138920" cy="2511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E0411C-97F5-BF86-BA2B-0DEC25764E5E}"/>
              </a:ext>
            </a:extLst>
          </p:cNvPr>
          <p:cNvSpPr txBox="1"/>
          <p:nvPr/>
        </p:nvSpPr>
        <p:spPr>
          <a:xfrm>
            <a:off x="997659" y="3165988"/>
            <a:ext cx="733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Need bigger(elephant, horse), bigger(horse, donkey), bigger(donkey, monkey)</a:t>
            </a:r>
          </a:p>
        </p:txBody>
      </p:sp>
    </p:spTree>
    <p:extLst>
      <p:ext uri="{BB962C8B-B14F-4D97-AF65-F5344CB8AC3E}">
        <p14:creationId xmlns:p14="http://schemas.microsoft.com/office/powerpoint/2010/main" val="20972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86586-723F-F61E-93E1-FB28CDA7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F0CC-0FBA-BD67-4630-A50950D1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B8C599-DE76-28DA-FDF7-DF4E0720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E66DA-B72A-CCFE-F17B-FF67FBB1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AA69B-741E-E0BD-B178-92302CB89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230"/>
          <a:stretch/>
        </p:blipFill>
        <p:spPr>
          <a:xfrm>
            <a:off x="838200" y="1492076"/>
            <a:ext cx="8084736" cy="1075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5C1FCB-CFEF-A6C7-DBA2-CE37A5BCD6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765"/>
          <a:stretch/>
        </p:blipFill>
        <p:spPr>
          <a:xfrm>
            <a:off x="8040986" y="1492076"/>
            <a:ext cx="3823912" cy="5124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DD99-76BD-C049-9A4B-F8AC91294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92076"/>
            <a:ext cx="7202786" cy="50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4B09A-B0D3-CBDE-466B-97D24FCB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CA87-77B9-E617-34A0-23C8C50C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11C7E4-2DD6-E18D-6D42-65BF2D93E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D5820-D221-9F24-82F0-03003F1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B49B3-E725-53F7-8AB6-5CCA85A1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9728"/>
            <a:ext cx="8760908" cy="3357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BA687-CCC5-4E0C-CF8F-8BB5ACEE8870}"/>
                  </a:ext>
                </a:extLst>
              </p:cNvPr>
              <p:cNvSpPr txBox="1"/>
              <p:nvPr/>
            </p:nvSpPr>
            <p:spPr>
              <a:xfrm>
                <a:off x="830406" y="5066988"/>
                <a:ext cx="10898753" cy="1537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70C0"/>
                    </a:solidFill>
                    <a:latin typeface="Avenir Book" panose="02000503020000020003" pitchFamily="2" charset="0"/>
                  </a:rPr>
                  <a:t>InternalStimuli</a:t>
                </a:r>
                <a:r>
                  <a:rPr lang="en-US" sz="1600" b="1" dirty="0">
                    <a:latin typeface="Avenir Book" panose="02000503020000020003" pitchFamily="2" charset="0"/>
                  </a:rPr>
                  <a:t> </a:t>
                </a:r>
                <a:r>
                  <a:rPr lang="en-US" sz="1600" dirty="0">
                    <a:latin typeface="Avenir Book" panose="02000503020000020003" pitchFamily="2" charset="0"/>
                  </a:rPr>
                  <a:t>must be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Avenir Book" panose="02000503020000020003" pitchFamily="2" charset="0"/>
                  </a:rPr>
                  <a:t> and </a:t>
                </a:r>
                <a:r>
                  <a:rPr lang="en-US" sz="1600" b="1" dirty="0">
                    <a:solidFill>
                      <a:srgbClr val="0070C0"/>
                    </a:solidFill>
                    <a:latin typeface="Avenir Book" panose="02000503020000020003" pitchFamily="2" charset="0"/>
                  </a:rPr>
                  <a:t>InternalResponse </a:t>
                </a:r>
                <a:r>
                  <a:rPr lang="en-US" sz="1600" dirty="0">
                    <a:latin typeface="Avenir Book" panose="02000503020000020003" pitchFamily="2" charset="0"/>
                  </a:rPr>
                  <a:t>must be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𝑤h𝑦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]),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(′?’)]</m:t>
                    </m:r>
                  </m:oMath>
                </a14:m>
                <a:endParaRPr lang="en-US" sz="1600" dirty="0"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Book" panose="02000503020000020003" pitchFamily="2" charset="0"/>
                  </a:rPr>
                  <a:t>Input </a:t>
                </a:r>
                <a:r>
                  <a:rPr lang="en-US" sz="1600" b="1" dirty="0">
                    <a:solidFill>
                      <a:schemeClr val="accent1"/>
                    </a:solidFill>
                    <a:latin typeface="Avenir Book" panose="02000503020000020003" pitchFamily="2" charset="0"/>
                  </a:rPr>
                  <a:t>Stimuli</a:t>
                </a:r>
                <a:r>
                  <a:rPr lang="en-US" sz="1600" dirty="0">
                    <a:latin typeface="Avenir Book" panose="02000503020000020003" pitchFamily="2" charset="0"/>
                  </a:rPr>
                  <a:t> must match via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𝑚𝑎𝑡𝑐h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 , 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𝑆𝑡𝑖𝑚𝑢𝑙𝑖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…E.g.,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𝑆𝑡𝑖𝑚𝑢𝑙𝑖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𝑟𝑒𝑎𝑙𝑙𝑦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Book" panose="02000503020000020003" pitchFamily="2" charset="0"/>
                  </a:rPr>
                  <a:t>Must be able to produce </a:t>
                </a:r>
                <a:r>
                  <a:rPr lang="en-US" sz="1600" b="1" dirty="0">
                    <a:solidFill>
                      <a:schemeClr val="accent1"/>
                    </a:solidFill>
                    <a:latin typeface="Avenir Book" panose="02000503020000020003" pitchFamily="2" charset="0"/>
                  </a:rPr>
                  <a:t>Response</a:t>
                </a:r>
                <a:r>
                  <a:rPr lang="en-US" sz="1600" dirty="0">
                    <a:latin typeface="Avenir Book" panose="02000503020000020003" pitchFamily="2" charset="0"/>
                  </a:rPr>
                  <a:t> via match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𝑤h𝑦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]),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(′?’)], 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𝑅𝑒𝑠𝑝𝑜𝑛𝑠𝑒</m:t>
                    </m:r>
                    <m:r>
                      <a:rPr 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Avenir Book" panose="02000503020000020003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Book" panose="02000503020000020003" pitchFamily="2" charset="0"/>
                  </a:rPr>
                  <a:t>Clearly,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𝑅𝑒𝑠𝑝𝑜𝑛𝑠𝑒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𝑤h𝑦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𝑦𝑜𝑢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𝑟𝑒𝑎𝑙𝑦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,?]</m:t>
                    </m:r>
                  </m:oMath>
                </a14:m>
                <a:endParaRPr lang="en-US" sz="1600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BA687-CCC5-4E0C-CF8F-8BB5ACEE8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06" y="5066988"/>
                <a:ext cx="10898753" cy="1537729"/>
              </a:xfrm>
              <a:prstGeom prst="rect">
                <a:avLst/>
              </a:prstGeom>
              <a:blipFill>
                <a:blip r:embed="rId5"/>
                <a:stretch>
                  <a:fillRect l="-23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FB2247-459C-D1D1-6233-9CA86770A875}"/>
              </a:ext>
            </a:extLst>
          </p:cNvPr>
          <p:cNvSpPr txBox="1"/>
          <p:nvPr/>
        </p:nvSpPr>
        <p:spPr>
          <a:xfrm>
            <a:off x="1967418" y="4662747"/>
            <a:ext cx="388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489A8-F931-5C4D-0F31-831D190A13CA}"/>
              </a:ext>
            </a:extLst>
          </p:cNvPr>
          <p:cNvSpPr txBox="1"/>
          <p:nvPr/>
        </p:nvSpPr>
        <p:spPr>
          <a:xfrm>
            <a:off x="2840998" y="4652206"/>
            <a:ext cx="77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[w(you)]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C8175-8958-AA49-106B-88D1015FBC2D}"/>
              </a:ext>
            </a:extLst>
          </p:cNvPr>
          <p:cNvSpPr txBox="1"/>
          <p:nvPr/>
        </p:nvSpPr>
        <p:spPr>
          <a:xfrm>
            <a:off x="3514151" y="4662748"/>
            <a:ext cx="77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34A65-812C-D583-3453-BF364228C8ED}"/>
              </a:ext>
            </a:extLst>
          </p:cNvPr>
          <p:cNvSpPr txBox="1"/>
          <p:nvPr/>
        </p:nvSpPr>
        <p:spPr>
          <a:xfrm>
            <a:off x="4049491" y="4662749"/>
            <a:ext cx="77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[like, you]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3737CA-5BCD-4055-085F-A20042505078}"/>
              </a:ext>
            </a:extLst>
          </p:cNvPr>
          <p:cNvSpPr txBox="1"/>
          <p:nvPr/>
        </p:nvSpPr>
        <p:spPr>
          <a:xfrm>
            <a:off x="8057644" y="4652205"/>
            <a:ext cx="77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[W(you)]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5EB539-280D-7557-2071-F0DD8491B37D}"/>
              </a:ext>
            </a:extLst>
          </p:cNvPr>
          <p:cNvSpPr txBox="1"/>
          <p:nvPr/>
        </p:nvSpPr>
        <p:spPr>
          <a:xfrm>
            <a:off x="6750259" y="4652205"/>
            <a:ext cx="77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[like, you]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EFB062-1B15-DBAF-CD12-EC62034A986C}"/>
              </a:ext>
            </a:extLst>
          </p:cNvPr>
          <p:cNvSpPr txBox="1"/>
          <p:nvPr/>
        </p:nvSpPr>
        <p:spPr>
          <a:xfrm>
            <a:off x="2000486" y="4842214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X=Word+Seg=</a:t>
            </a:r>
            <a:r>
              <a:rPr lang="en-US" sz="1000" dirty="0" err="1"/>
              <a:t>really+Seg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6E510-2350-596A-9530-83B878A5342F}"/>
              </a:ext>
            </a:extLst>
          </p:cNvPr>
          <p:cNvSpPr txBox="1"/>
          <p:nvPr/>
        </p:nvSpPr>
        <p:spPr>
          <a:xfrm>
            <a:off x="9599108" y="4279392"/>
            <a:ext cx="2358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Segment is a subset of remaining words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582648-224A-3278-B6C1-D51C7D729DC0}"/>
              </a:ext>
            </a:extLst>
          </p:cNvPr>
          <p:cNvSpPr txBox="1"/>
          <p:nvPr/>
        </p:nvSpPr>
        <p:spPr>
          <a:xfrm>
            <a:off x="9628999" y="4494120"/>
            <a:ext cx="21986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Anything left of from such subset (Words1) matches rest of items.</a:t>
            </a:r>
          </a:p>
        </p:txBody>
      </p:sp>
    </p:spTree>
    <p:extLst>
      <p:ext uri="{BB962C8B-B14F-4D97-AF65-F5344CB8AC3E}">
        <p14:creationId xmlns:p14="http://schemas.microsoft.com/office/powerpoint/2010/main" val="35218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3224D-7DA6-7693-0CB8-A45EA3E2B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4AFE-A1D9-0F57-ECCB-55FCBE61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3BC481-54CC-40CA-DA43-CC1E5E5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F3F9-F08B-2F9A-BC82-003A2456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4A12C-540B-3A41-CF4D-91846D8D489B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41091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792079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0) In logic programming……….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Computation and deduction are unified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If no rule can be applied to reach the facts or premises, then the given claim (query) is certainly false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For loops and if-conditions are explicitly present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Computations possible are as powerful as any other language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Rules are chosen based on matching with the query and performing assignments.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0787744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Features that OCaml supports………..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Statically typed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Strongly typed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Type inference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Both interpretation and compilation via </a:t>
            </a:r>
            <a:r>
              <a:rPr lang="en-US" sz="2400" dirty="0" err="1">
                <a:latin typeface="Avenir Book" panose="02000503020000020003" pitchFamily="2" charset="0"/>
              </a:rPr>
              <a:t>ocaml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dirty="0" err="1">
                <a:latin typeface="Avenir Book" panose="02000503020000020003" pitchFamily="2" charset="0"/>
              </a:rPr>
              <a:t>ocamlopt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F74F5-4D37-9D77-1A3C-8696DD4F2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081" y="2297849"/>
            <a:ext cx="3976419" cy="11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10787744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True facts about OCaml………..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Double semi-colon is used to submit code to the REPL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Single semi-colon is used for sequencing of imperative statements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Comments start with #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# is for directives for the REPL (e.g., #use) </a:t>
            </a:r>
          </a:p>
          <a:p>
            <a:pPr marL="457200" indent="-457200">
              <a:buAutoNum type="alphaLcParenR"/>
            </a:pPr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3ED3A-B83C-DC1D-0431-469096EE0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646" y="3429000"/>
            <a:ext cx="4141107" cy="1244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3E180-BB80-6AD8-C0C1-F9841AE2C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909" y="4935693"/>
            <a:ext cx="4088844" cy="1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962396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comparing two data structures with OCaml……….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Better to use = and &lt;&gt; (structural equality)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Better to use == and != (physical equality)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Better to loop on data structure elements then = and &lt;&gt;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Impossible as its based on lambda calculus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EA009-E963-F448-D253-84E7B698E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582" y="2164443"/>
            <a:ext cx="2736418" cy="12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249"/>
            <a:ext cx="970788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Functions in OCaml……….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Support explicit pattern matching unlike other languages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Can be named or anonymous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Require the rec keyword to be recursive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All of the above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0689A-6D80-518B-5889-1EF5F4E0C0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53" r="45297"/>
          <a:stretch/>
        </p:blipFill>
        <p:spPr>
          <a:xfrm>
            <a:off x="8818720" y="2906240"/>
            <a:ext cx="2965780" cy="696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A1C3C4-6243-F037-1BBD-FFCBEFA62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561" y="3860570"/>
            <a:ext cx="4979939" cy="649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EDF07-D3BD-C9FD-F9EB-7EB35D800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560" y="4785478"/>
            <a:ext cx="4493051" cy="938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72DD3E-9D4F-CC7E-9EB0-F73418C33667}"/>
              </a:ext>
            </a:extLst>
          </p:cNvPr>
          <p:cNvSpPr txBox="1"/>
          <p:nvPr/>
        </p:nvSpPr>
        <p:spPr>
          <a:xfrm>
            <a:off x="6804560" y="5829411"/>
            <a:ext cx="391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 that only `function` allows pattern matching…</a:t>
            </a:r>
          </a:p>
        </p:txBody>
      </p:sp>
    </p:spTree>
    <p:extLst>
      <p:ext uri="{BB962C8B-B14F-4D97-AF65-F5344CB8AC3E}">
        <p14:creationId xmlns:p14="http://schemas.microsoft.com/office/powerpoint/2010/main" val="5750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962396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In OCaml……….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Let expression is always equivalent to function call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Let-in expression is always equivalent to function call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There is support for tail-call optimization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Lists and tuples are supported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9F526-C60E-5A6F-A0D0-5F4727A8A7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934"/>
          <a:stretch/>
        </p:blipFill>
        <p:spPr>
          <a:xfrm>
            <a:off x="8870866" y="2061275"/>
            <a:ext cx="3182588" cy="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3249"/>
            <a:ext cx="9623961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In OCaml……….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 err="1">
                <a:latin typeface="Avenir Book" panose="02000503020000020003" pitchFamily="2" charset="0"/>
              </a:rPr>
              <a:t>List.iter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dirty="0" err="1">
                <a:latin typeface="Avenir Book" panose="02000503020000020003" pitchFamily="2" charset="0"/>
              </a:rPr>
              <a:t>List.map</a:t>
            </a:r>
            <a:r>
              <a:rPr lang="en-US" sz="2400" dirty="0">
                <a:latin typeface="Avenir Book" panose="02000503020000020003" pitchFamily="2" charset="0"/>
              </a:rPr>
              <a:t> help apply a function to each element in list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sz="2400" dirty="0" err="1">
                <a:latin typeface="Avenir Book" panose="02000503020000020003" pitchFamily="2" charset="0"/>
              </a:rPr>
              <a:t>List.fold_right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dirty="0" err="1">
                <a:latin typeface="Avenir Book" panose="02000503020000020003" pitchFamily="2" charset="0"/>
              </a:rPr>
              <a:t>List.fold_left</a:t>
            </a:r>
            <a:r>
              <a:rPr lang="en-US" sz="2400" dirty="0">
                <a:latin typeface="Avenir Book" panose="02000503020000020003" pitchFamily="2" charset="0"/>
              </a:rPr>
              <a:t> can help aggregate list elements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Compiler tells you when a match case is missing or unused</a:t>
            </a:r>
          </a:p>
          <a:p>
            <a:pPr marL="457200" indent="-457200">
              <a:buAutoNum type="alphaLcParenR"/>
            </a:pPr>
            <a:r>
              <a:rPr lang="en-US" sz="2400" dirty="0">
                <a:latin typeface="Avenir Book" panose="02000503020000020003" pitchFamily="2" charset="0"/>
              </a:rPr>
              <a:t>Variable matches anything like wildcard in matching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3286D-5CD6-3399-E8A3-D9C0C3F28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613" y="4212173"/>
            <a:ext cx="4312887" cy="17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9418</TotalTime>
  <Words>617</Words>
  <Application>Microsoft Macintosh PowerPoint</Application>
  <PresentationFormat>Widescreen</PresentationFormat>
  <Paragraphs>101</Paragraphs>
  <Slides>15</Slides>
  <Notes>14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255</cp:revision>
  <dcterms:created xsi:type="dcterms:W3CDTF">2023-04-27T21:19:03Z</dcterms:created>
  <dcterms:modified xsi:type="dcterms:W3CDTF">2024-11-20T20:57:11Z</dcterms:modified>
</cp:coreProperties>
</file>